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handoutMasterIdLst>
    <p:handoutMasterId r:id="rId14"/>
  </p:handoutMasterIdLst>
  <p:sldIdLst>
    <p:sldId id="256" r:id="rId2"/>
    <p:sldId id="464" r:id="rId3"/>
    <p:sldId id="474" r:id="rId4"/>
    <p:sldId id="473" r:id="rId5"/>
    <p:sldId id="467" r:id="rId6"/>
    <p:sldId id="475" r:id="rId7"/>
    <p:sldId id="469" r:id="rId8"/>
    <p:sldId id="441" r:id="rId9"/>
    <p:sldId id="472" r:id="rId10"/>
    <p:sldId id="476" r:id="rId11"/>
    <p:sldId id="433" r:id="rId12"/>
  </p:sldIdLst>
  <p:sldSz cx="9144000" cy="6858000" type="screen4x3"/>
  <p:notesSz cx="7099300" cy="102346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9900"/>
    <a:srgbClr val="000099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řední styl 4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71" autoAdjust="0"/>
  </p:normalViewPr>
  <p:slideViewPr>
    <p:cSldViewPr>
      <p:cViewPr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an%20Havel\Documents\Arnika\Arnika_projekty\MZP2016\manual\Podklady_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'graf-1-a-2'!$B$34</c:f>
              <c:strCache>
                <c:ptCount val="1"/>
                <c:pt idx="0">
                  <c:v>SKO2016</c:v>
                </c:pt>
              </c:strCache>
            </c:strRef>
          </c:tx>
          <c:invertIfNegative val="0"/>
          <c:cat>
            <c:strRef>
              <c:f>'graf-1-a-2'!$A$35:$A$54</c:f>
              <c:strCache>
                <c:ptCount val="20"/>
                <c:pt idx="0">
                  <c:v>Líský (ano)</c:v>
                </c:pt>
                <c:pt idx="1">
                  <c:v>Kamenný Most (ano)</c:v>
                </c:pt>
                <c:pt idx="2">
                  <c:v>Jedomělice (ano)</c:v>
                </c:pt>
                <c:pt idx="3">
                  <c:v>Třebíz (ano)</c:v>
                </c:pt>
                <c:pt idx="4">
                  <c:v>Pozdeň (ano)</c:v>
                </c:pt>
                <c:pt idx="5">
                  <c:v>Klobuky (ano)</c:v>
                </c:pt>
                <c:pt idx="6">
                  <c:v>Řísuty (ano)</c:v>
                </c:pt>
                <c:pt idx="7">
                  <c:v>Želenice (ano)</c:v>
                </c:pt>
                <c:pt idx="8">
                  <c:v>Plchov (ano)</c:v>
                </c:pt>
                <c:pt idx="9">
                  <c:v>Ledce (ano)</c:v>
                </c:pt>
                <c:pt idx="10">
                  <c:v>Studeněves (ano)</c:v>
                </c:pt>
                <c:pt idx="11">
                  <c:v>Zvoleněves (ne)</c:v>
                </c:pt>
                <c:pt idx="12">
                  <c:v>Malíkovice (ano)</c:v>
                </c:pt>
                <c:pt idx="13">
                  <c:v>Beřovice (ano/ne)</c:v>
                </c:pt>
                <c:pt idx="14">
                  <c:v>Podlešín (ne)</c:v>
                </c:pt>
                <c:pt idx="15">
                  <c:v>Knovíz (ne)</c:v>
                </c:pt>
                <c:pt idx="16">
                  <c:v>Hospozín (ne)</c:v>
                </c:pt>
                <c:pt idx="17">
                  <c:v>Kmetiněves (ne)</c:v>
                </c:pt>
                <c:pt idx="18">
                  <c:v>Černuc (ne)</c:v>
                </c:pt>
                <c:pt idx="19">
                  <c:v>Zichovec (ne)</c:v>
                </c:pt>
              </c:strCache>
            </c:strRef>
          </c:cat>
          <c:val>
            <c:numRef>
              <c:f>'graf-1-a-2'!$B$35:$B$54</c:f>
              <c:numCache>
                <c:formatCode>0.0</c:formatCode>
                <c:ptCount val="20"/>
                <c:pt idx="0">
                  <c:v>41.928735632183908</c:v>
                </c:pt>
                <c:pt idx="1">
                  <c:v>59.129561200923789</c:v>
                </c:pt>
                <c:pt idx="2">
                  <c:v>61.86732186732187</c:v>
                </c:pt>
                <c:pt idx="3">
                  <c:v>61.880519480519482</c:v>
                </c:pt>
                <c:pt idx="4">
                  <c:v>65.977461706783373</c:v>
                </c:pt>
                <c:pt idx="5">
                  <c:v>75.235247412982119</c:v>
                </c:pt>
                <c:pt idx="6">
                  <c:v>92.476154518950437</c:v>
                </c:pt>
                <c:pt idx="7">
                  <c:v>93.61702127659575</c:v>
                </c:pt>
                <c:pt idx="8">
                  <c:v>100.32620320855615</c:v>
                </c:pt>
                <c:pt idx="9">
                  <c:v>108.86696202531645</c:v>
                </c:pt>
                <c:pt idx="10">
                  <c:v>140.58275154004107</c:v>
                </c:pt>
                <c:pt idx="11">
                  <c:v>164.8751445086705</c:v>
                </c:pt>
                <c:pt idx="12">
                  <c:v>215.73487601078168</c:v>
                </c:pt>
                <c:pt idx="13">
                  <c:v>234.19826589595377</c:v>
                </c:pt>
                <c:pt idx="14">
                  <c:v>248.5212025316456</c:v>
                </c:pt>
                <c:pt idx="15">
                  <c:v>300.73462214411245</c:v>
                </c:pt>
                <c:pt idx="16">
                  <c:v>371.77594696969697</c:v>
                </c:pt>
                <c:pt idx="17">
                  <c:v>381.33992932862191</c:v>
                </c:pt>
                <c:pt idx="18">
                  <c:v>387.32377551020409</c:v>
                </c:pt>
                <c:pt idx="19">
                  <c:v>495.41713709677418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0892416"/>
        <c:axId val="71692224"/>
      </c:barChart>
      <c:catAx>
        <c:axId val="1208924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 sz="1200" b="1" i="0" baseline="0"/>
            </a:pPr>
            <a:endParaRPr lang="cs-CZ"/>
          </a:p>
        </c:txPr>
        <c:crossAx val="71692224"/>
        <c:crosses val="autoZero"/>
        <c:auto val="1"/>
        <c:lblAlgn val="ctr"/>
        <c:lblOffset val="100"/>
        <c:noMultiLvlLbl val="0"/>
      </c:catAx>
      <c:valAx>
        <c:axId val="71692224"/>
        <c:scaling>
          <c:orientation val="minMax"/>
        </c:scaling>
        <c:delete val="0"/>
        <c:axPos val="l"/>
        <c:majorGridlines/>
        <c:numFmt formatCode="0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 i="0" baseline="0"/>
            </a:pPr>
            <a:endParaRPr lang="cs-CZ"/>
          </a:p>
        </c:txPr>
        <c:crossAx val="120892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84E63-9258-4698-9EAF-4B6ABB5A391B}" type="datetimeFigureOut">
              <a:rPr lang="cs-CZ" smtClean="0"/>
              <a:t>5.3.2018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7476E-A0BA-48AA-9DA8-0481C00AB1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494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pPr>
              <a:defRPr/>
            </a:pPr>
            <a:fld id="{FA7A1648-1431-4249-AF3E-590B90BF571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3980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nice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nice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08BBAFBF-41BB-43D7-A63B-324B23CB1BA7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7B9890F8-7A19-4DC2-B7C5-3746012FC0BF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nice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nice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nice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0DA6C037-4D94-4CC1-9922-1C92E918C66D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76CC4-ED0E-4BDF-8F85-5BF376BD892F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81672-1443-4483-864C-9E88D65796BC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84E1EB16-50A5-40AA-B28C-3B9EE4601CF6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B26BD-CB55-4333-91EF-956852BC2D1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8BC3296-626E-47BA-86AB-5C517BDE4A18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nice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E15EA24-EE58-40B0-91E8-1B727615DBDE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0CFE9-2A4F-4D99-B945-F21DBB655D06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8B544-1A19-4768-9399-DBA3F5AACF5A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74CB89-3A36-4498-8228-0471C0566939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rnika.org/arnika-zkoumala-odpadove-hospodarstvi-malych-obci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5013176"/>
            <a:ext cx="4464496" cy="115212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cs-CZ" sz="2400" dirty="0" smtClean="0"/>
              <a:t>Praha 5. březen 2018</a:t>
            </a:r>
            <a:endParaRPr lang="cs-CZ" sz="2400" dirty="0" smtClean="0"/>
          </a:p>
          <a:p>
            <a:pPr eaLnBrk="1" hangingPunct="1"/>
            <a:r>
              <a:rPr lang="cs-CZ" sz="2400" dirty="0" smtClean="0"/>
              <a:t>Milan Havel – </a:t>
            </a:r>
            <a:r>
              <a:rPr lang="cs-CZ" sz="2400" dirty="0" smtClean="0"/>
              <a:t>Arnika</a:t>
            </a:r>
          </a:p>
          <a:p>
            <a:pPr eaLnBrk="1" hangingPunct="1"/>
            <a:r>
              <a:rPr lang="cs-CZ" sz="2400" dirty="0" smtClean="0"/>
              <a:t>http://www.arnika.org/odpady</a:t>
            </a:r>
            <a:endParaRPr lang="cs-CZ" sz="2400" dirty="0" smtClean="0"/>
          </a:p>
        </p:txBody>
      </p:sp>
      <p:sp>
        <p:nvSpPr>
          <p:cNvPr id="2051" name="Rectangle 2"/>
          <p:cNvSpPr txBox="1">
            <a:spLocks noChangeArrowheads="1"/>
          </p:cNvSpPr>
          <p:nvPr/>
        </p:nvSpPr>
        <p:spPr bwMode="auto">
          <a:xfrm>
            <a:off x="784225" y="3429000"/>
            <a:ext cx="777240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cs-CZ" sz="4400" b="1" dirty="0" smtClean="0">
                <a:solidFill>
                  <a:schemeClr val="tx2"/>
                </a:solidFill>
              </a:rPr>
              <a:t>      Odpadové hospodářství měst  a  obcí</a:t>
            </a:r>
            <a:endParaRPr lang="cs-CZ" sz="4400" b="1" dirty="0">
              <a:solidFill>
                <a:schemeClr val="tx2"/>
              </a:solidFill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613568" y="1628800"/>
            <a:ext cx="8113713" cy="1484313"/>
            <a:chOff x="482600" y="1384300"/>
            <a:chExt cx="8113713" cy="1484313"/>
          </a:xfrm>
        </p:grpSpPr>
        <p:pic>
          <p:nvPicPr>
            <p:cNvPr id="11" name="Picture 59" descr="IMG_177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384300"/>
              <a:ext cx="1979613" cy="148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62" descr="IMG_25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7300" y="1384300"/>
              <a:ext cx="1979613" cy="148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8" descr="IMG_227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6700" y="1384300"/>
              <a:ext cx="1979613" cy="148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82" descr="Kompost_trava_Chabry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600" y="1384300"/>
              <a:ext cx="1976438" cy="148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5" name="Picture 1" descr="arnika aktu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513" y="5922169"/>
            <a:ext cx="12858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Vývoj nakládání s komunálními odpady v EU a ČR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323528" y="6237312"/>
            <a:ext cx="838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 roce 2016 v EU27 skládkováno 116 kg/ob, v ČR 240 kg/ob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430757"/>
            <a:ext cx="7200801" cy="474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9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Vysoká produkce SKO v ČR oproti jiným zemím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539552" y="5733256"/>
            <a:ext cx="8388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 roce 2016 produkce SKO v ČR 270 kg/ob (200 kg obce, 70 kg firmy).</a:t>
            </a:r>
          </a:p>
          <a:p>
            <a:r>
              <a:rPr lang="cs-CZ" dirty="0" smtClean="0"/>
              <a:t>V SRN a Rakousku to bylo o cca. 100 kg méně.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7560840" cy="394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Velké rozdíly mezi jednotlivými sídly</a:t>
            </a:r>
            <a:endParaRPr lang="cs-CZ" b="1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069183"/>
              </p:ext>
            </p:extLst>
          </p:nvPr>
        </p:nvGraphicFramePr>
        <p:xfrm>
          <a:off x="611560" y="1700808"/>
          <a:ext cx="6552728" cy="3261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9081"/>
                <a:gridCol w="1757972"/>
                <a:gridCol w="1985675"/>
              </a:tblGrid>
              <a:tr h="504056">
                <a:tc rowSpan="3">
                  <a:txBody>
                    <a:bodyPr/>
                    <a:lstStyle/>
                    <a:p>
                      <a:pPr algn="l" fontAlgn="ctr"/>
                      <a:r>
                        <a:rPr lang="cs-CZ" sz="2400" b="1" u="none" strike="noStrike" dirty="0">
                          <a:effectLst/>
                        </a:rPr>
                        <a:t>Velikost </a:t>
                      </a:r>
                      <a:r>
                        <a:rPr lang="cs-CZ" sz="2400" b="1" u="none" strike="noStrike" dirty="0" smtClean="0">
                          <a:effectLst/>
                        </a:rPr>
                        <a:t>sídla</a:t>
                      </a:r>
                    </a:p>
                    <a:p>
                      <a:pPr algn="l" fontAlgn="ctr"/>
                      <a:endParaRPr lang="cs-CZ" sz="2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  <a:p>
                      <a:pPr algn="l" fontAlgn="ctr"/>
                      <a:endParaRPr lang="cs-CZ" sz="2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  <a:p>
                      <a:pPr algn="l" fontAlgn="ctr"/>
                      <a:endParaRPr lang="cs-CZ" sz="2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1" u="none" strike="noStrike" dirty="0">
                          <a:effectLst/>
                        </a:rPr>
                        <a:t>ČR (SKO)</a:t>
                      </a:r>
                      <a:endParaRPr lang="cs-CZ" sz="2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b="1" u="none" strike="noStrike" dirty="0">
                          <a:effectLst/>
                        </a:rPr>
                        <a:t>ČR (PPSN)</a:t>
                      </a:r>
                      <a:endParaRPr lang="cs-CZ" sz="2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</a:tr>
              <a:tr h="50405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u="none" strike="noStrike">
                          <a:effectLst/>
                        </a:rPr>
                        <a:t>min - max</a:t>
                      </a:r>
                      <a:endParaRPr lang="cs-CZ" sz="24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u="none" strike="noStrike">
                          <a:effectLst/>
                        </a:rPr>
                        <a:t>min - max</a:t>
                      </a:r>
                      <a:endParaRPr lang="cs-CZ" sz="24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</a:tr>
              <a:tr h="50405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u="none" strike="noStrike" dirty="0">
                          <a:effectLst/>
                        </a:rPr>
                        <a:t>(kg/ob/rok)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400" u="none" strike="noStrike">
                          <a:effectLst/>
                        </a:rPr>
                        <a:t>(kg/ob/rok)</a:t>
                      </a:r>
                      <a:endParaRPr lang="cs-CZ" sz="24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2400" u="none" strike="noStrike" dirty="0">
                          <a:effectLst/>
                        </a:rPr>
                        <a:t>do 500 obyvatel</a:t>
                      </a:r>
                      <a:endParaRPr lang="cs-CZ" sz="24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 dirty="0">
                          <a:effectLst/>
                        </a:rPr>
                        <a:t>100 - 400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 dirty="0">
                          <a:effectLst/>
                        </a:rPr>
                        <a:t>14,6 - 76,5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2400" u="none" strike="noStrike">
                          <a:effectLst/>
                        </a:rPr>
                        <a:t>501 až 3000 obyvatel</a:t>
                      </a:r>
                      <a:endParaRPr lang="cs-CZ" sz="2400" b="1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 dirty="0">
                          <a:effectLst/>
                        </a:rPr>
                        <a:t>100 - 360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>
                          <a:effectLst/>
                        </a:rPr>
                        <a:t>16 - 65,7</a:t>
                      </a:r>
                      <a:endParaRPr lang="cs-CZ" sz="24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2400" u="none" strike="noStrike">
                          <a:effectLst/>
                        </a:rPr>
                        <a:t>nad 3000 obyvatel</a:t>
                      </a:r>
                      <a:endParaRPr lang="cs-CZ" sz="2400" b="1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 dirty="0">
                          <a:effectLst/>
                        </a:rPr>
                        <a:t>140 - 300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u="none" strike="noStrike" dirty="0">
                          <a:effectLst/>
                        </a:rPr>
                        <a:t>20,2 - 65,5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189596" y="5157192"/>
            <a:ext cx="8388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Poznámka:</a:t>
            </a:r>
            <a:r>
              <a:rPr lang="cs-CZ" dirty="0" smtClean="0"/>
              <a:t> </a:t>
            </a:r>
            <a:endParaRPr lang="cs-CZ" dirty="0" smtClean="0"/>
          </a:p>
          <a:p>
            <a:r>
              <a:rPr lang="cs-CZ" dirty="0" smtClean="0"/>
              <a:t>SKO </a:t>
            </a:r>
            <a:r>
              <a:rPr lang="cs-CZ" dirty="0" smtClean="0"/>
              <a:t>– směsný </a:t>
            </a:r>
            <a:r>
              <a:rPr lang="cs-CZ" dirty="0" smtClean="0"/>
              <a:t>odpad </a:t>
            </a:r>
          </a:p>
          <a:p>
            <a:r>
              <a:rPr lang="cs-CZ" dirty="0" smtClean="0"/>
              <a:t>PPSN </a:t>
            </a:r>
            <a:r>
              <a:rPr lang="cs-CZ" dirty="0" smtClean="0"/>
              <a:t>– papír, plasty, sklo, nápojové kartony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60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Produkce směsného odpadu v ORP Slaný závislosti na způsobu platby za odpady 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929823"/>
              </p:ext>
            </p:extLst>
          </p:nvPr>
        </p:nvGraphicFramePr>
        <p:xfrm>
          <a:off x="539552" y="1484784"/>
          <a:ext cx="7344816" cy="446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467544" y="609329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arnika.org/arnika-zkoumala-odpadove-hospodarstvi-malych-obci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908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720080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Odpadový Oskar </a:t>
            </a:r>
            <a:br>
              <a:rPr lang="cs-CZ" b="1" dirty="0" smtClean="0"/>
            </a:br>
            <a:endParaRPr lang="cs-CZ" dirty="0"/>
          </a:p>
        </p:txBody>
      </p:sp>
      <p:pic>
        <p:nvPicPr>
          <p:cNvPr id="4098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16495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611560" y="596408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Příklady </a:t>
            </a:r>
            <a:r>
              <a:rPr lang="cs-CZ" sz="2400" dirty="0" smtClean="0"/>
              <a:t>dobré </a:t>
            </a:r>
            <a:r>
              <a:rPr lang="cs-CZ" sz="2400" dirty="0" smtClean="0"/>
              <a:t>praxe - </a:t>
            </a:r>
            <a:r>
              <a:rPr lang="cs-CZ" sz="2400" dirty="0" smtClean="0"/>
              <a:t>http</a:t>
            </a:r>
            <a:r>
              <a:rPr lang="cs-CZ" sz="2400" dirty="0"/>
              <a:t>://arnika.org/kauzy-odpady</a:t>
            </a:r>
          </a:p>
        </p:txBody>
      </p:sp>
    </p:spTree>
    <p:extLst>
      <p:ext uri="{BB962C8B-B14F-4D97-AF65-F5344CB8AC3E}">
        <p14:creationId xmlns:p14="http://schemas.microsoft.com/office/powerpoint/2010/main" val="50260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</a:t>
            </a:r>
            <a:r>
              <a:rPr lang="cs-CZ" dirty="0"/>
              <a:t>motivace obyvatel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Motivační platby lze rozdělit na 2 skupiny:</a:t>
            </a:r>
          </a:p>
          <a:p>
            <a:r>
              <a:rPr lang="cs-CZ" dirty="0" smtClean="0"/>
              <a:t>platba odvozená od množství produkovaných odpadů (PAYT)</a:t>
            </a:r>
          </a:p>
          <a:p>
            <a:r>
              <a:rPr lang="cs-CZ" dirty="0" smtClean="0"/>
              <a:t>místní poplatek + různé varianty slev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Cíl: zmenšit objem nádob na SKO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 smtClean="0"/>
              <a:t>1 litr ----- </a:t>
            </a:r>
            <a:r>
              <a:rPr lang="cs-CZ" sz="2800" b="1" dirty="0" smtClean="0">
                <a:solidFill>
                  <a:srgbClr val="FF0000"/>
                </a:solidFill>
              </a:rPr>
              <a:t>2,5-3 litry </a:t>
            </a:r>
            <a:r>
              <a:rPr lang="cs-CZ" b="1" dirty="0" smtClean="0"/>
              <a:t>----- 4 litry ----- 10 litrů/ob/den</a:t>
            </a:r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1763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</a:t>
            </a:r>
            <a:r>
              <a:rPr lang="cs-CZ" dirty="0"/>
              <a:t>motivace obyvatel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Motivační platba za odpady (PAYT) </a:t>
            </a:r>
            <a:r>
              <a:rPr lang="cs-CZ" dirty="0"/>
              <a:t>může být odvozena různým způsobem:</a:t>
            </a:r>
          </a:p>
          <a:p>
            <a:pPr lvl="0"/>
            <a:r>
              <a:rPr lang="cs-CZ" dirty="0"/>
              <a:t>platba za každý vývoz odpadu (známkový systém</a:t>
            </a:r>
            <a:r>
              <a:rPr lang="cs-CZ" dirty="0" smtClean="0"/>
              <a:t>) – Dalešice (Lib), Nový Hrádek (</a:t>
            </a:r>
            <a:r>
              <a:rPr lang="cs-CZ" dirty="0" err="1" smtClean="0"/>
              <a:t>Khk</a:t>
            </a:r>
            <a:r>
              <a:rPr lang="cs-CZ" dirty="0" smtClean="0"/>
              <a:t>), Mikulčice (</a:t>
            </a:r>
            <a:r>
              <a:rPr lang="cs-CZ" dirty="0" err="1" smtClean="0"/>
              <a:t>Jhm</a:t>
            </a:r>
            <a:r>
              <a:rPr lang="cs-CZ" dirty="0" smtClean="0"/>
              <a:t>)</a:t>
            </a:r>
            <a:endParaRPr lang="cs-CZ" dirty="0"/>
          </a:p>
          <a:p>
            <a:pPr lvl="0"/>
            <a:r>
              <a:rPr lang="cs-CZ" dirty="0"/>
              <a:t>roční platba za odpady podle objemu </a:t>
            </a:r>
            <a:r>
              <a:rPr lang="cs-CZ" dirty="0" smtClean="0"/>
              <a:t>nádoby (Staré Hradiště)</a:t>
            </a:r>
            <a:endParaRPr lang="cs-CZ" dirty="0"/>
          </a:p>
          <a:p>
            <a:pPr lvl="0"/>
            <a:r>
              <a:rPr lang="cs-CZ" dirty="0"/>
              <a:t>roční platba za odpady podle objemu a frekvence </a:t>
            </a:r>
            <a:r>
              <a:rPr lang="cs-CZ" dirty="0" smtClean="0"/>
              <a:t>svozu (Moravany, Fulnek)</a:t>
            </a:r>
            <a:endParaRPr lang="cs-CZ" dirty="0"/>
          </a:p>
          <a:p>
            <a:r>
              <a:rPr lang="cs-CZ" dirty="0"/>
              <a:t>lze doplnit paušální platbou k pokrytí dalších nákladů (</a:t>
            </a:r>
            <a:r>
              <a:rPr lang="cs-CZ" dirty="0" smtClean="0"/>
              <a:t>Chvalšiny, Hronov)</a:t>
            </a:r>
            <a:endParaRPr lang="cs-CZ" dirty="0"/>
          </a:p>
          <a:p>
            <a:pPr lvl="0"/>
            <a:r>
              <a:rPr lang="cs-CZ" dirty="0" smtClean="0"/>
              <a:t>platba </a:t>
            </a:r>
            <a:r>
              <a:rPr lang="cs-CZ" dirty="0"/>
              <a:t>za odpady podle hmotnosti vyprodukovaného </a:t>
            </a:r>
            <a:r>
              <a:rPr lang="cs-CZ" dirty="0" smtClean="0"/>
              <a:t>odpadu (v ČR se nepoužívá)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138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motivace obyvatel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marL="0" indent="0">
              <a:buNone/>
            </a:pPr>
            <a:r>
              <a:rPr lang="cs-CZ" sz="2200" b="1" dirty="0"/>
              <a:t>Motivační slevy při platbě na hlavu</a:t>
            </a:r>
            <a:endParaRPr lang="cs-CZ" sz="2200" dirty="0"/>
          </a:p>
          <a:p>
            <a:pPr lvl="0"/>
            <a:r>
              <a:rPr lang="cs-CZ" sz="2200" dirty="0"/>
              <a:t>sleva odvozená od množství vytříděných odpadů </a:t>
            </a:r>
            <a:r>
              <a:rPr lang="cs-CZ" sz="2200" dirty="0" smtClean="0"/>
              <a:t>(systém s čárovými kódy, Letohrad)</a:t>
            </a:r>
            <a:endParaRPr lang="cs-CZ" sz="2200" dirty="0"/>
          </a:p>
          <a:p>
            <a:pPr lvl="0"/>
            <a:r>
              <a:rPr lang="cs-CZ" sz="2200" dirty="0"/>
              <a:t>systém ISNO (Inteligentní systém nakládání s </a:t>
            </a:r>
            <a:r>
              <a:rPr lang="cs-CZ" sz="2200" dirty="0" smtClean="0"/>
              <a:t>odpady, STKO </a:t>
            </a:r>
            <a:r>
              <a:rPr lang="cs-CZ" sz="2200" dirty="0"/>
              <a:t>Mikulov </a:t>
            </a:r>
            <a:r>
              <a:rPr lang="cs-CZ" sz="2200" dirty="0" smtClean="0"/>
              <a:t>– prezentace systému - https</a:t>
            </a:r>
            <a:r>
              <a:rPr lang="cs-CZ" sz="2200" dirty="0"/>
              <a:t>://www.mojeodpadky.cz/)</a:t>
            </a:r>
          </a:p>
          <a:p>
            <a:pPr lvl="0"/>
            <a:r>
              <a:rPr lang="cs-CZ" sz="2200" dirty="0"/>
              <a:t>sleva odvozená od objemu nádoby na směsný </a:t>
            </a:r>
            <a:r>
              <a:rPr lang="cs-CZ" sz="2200" dirty="0" smtClean="0"/>
              <a:t>odpad – podpora 14-denních svozů (Jihlava, Jeseník, Kačice)</a:t>
            </a:r>
            <a:endParaRPr lang="cs-CZ" sz="2200" dirty="0"/>
          </a:p>
          <a:p>
            <a:r>
              <a:rPr lang="cs-CZ" sz="2200" dirty="0"/>
              <a:t>jiný způsob </a:t>
            </a:r>
            <a:r>
              <a:rPr lang="cs-CZ" sz="2200" dirty="0" smtClean="0"/>
              <a:t>(</a:t>
            </a:r>
            <a:r>
              <a:rPr lang="cs-CZ" sz="2200" dirty="0" err="1" smtClean="0"/>
              <a:t>Chocholná</a:t>
            </a:r>
            <a:r>
              <a:rPr lang="cs-CZ" sz="2200" dirty="0" smtClean="0"/>
              <a:t> – Velčice) – sleva pro obyvatelé, které splní určité podmínky, ostatní platí dle </a:t>
            </a:r>
            <a:r>
              <a:rPr lang="cs-CZ" sz="2200" dirty="0" smtClean="0"/>
              <a:t>nákladů</a:t>
            </a:r>
          </a:p>
          <a:p>
            <a:pPr marL="0" indent="0">
              <a:buNone/>
            </a:pPr>
            <a:endParaRPr lang="cs-CZ" sz="2200" b="1" dirty="0" smtClean="0"/>
          </a:p>
          <a:p>
            <a:pPr marL="0" indent="0">
              <a:buNone/>
            </a:pPr>
            <a:r>
              <a:rPr lang="cs-CZ" sz="2200" b="1" dirty="0" smtClean="0"/>
              <a:t>Zavést 14-denní svoz lze i bez motivační slevy (Kyjov).</a:t>
            </a:r>
            <a:endParaRPr lang="cs-CZ" sz="2200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155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motivace </a:t>
            </a:r>
            <a:r>
              <a:rPr lang="cs-CZ" dirty="0" smtClean="0"/>
              <a:t>obcí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8229486" cy="4176464"/>
          </a:xfrm>
        </p:spPr>
      </p:pic>
      <p:sp>
        <p:nvSpPr>
          <p:cNvPr id="5" name="TextovéPole 4"/>
          <p:cNvSpPr txBox="1"/>
          <p:nvPr/>
        </p:nvSpPr>
        <p:spPr>
          <a:xfrm>
            <a:off x="395536" y="602128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MŽP – administrativní a ekonomické nástroje.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965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informace na webu Arniky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u="sng" dirty="0" smtClean="0"/>
              <a:t>Příklady </a:t>
            </a:r>
            <a:r>
              <a:rPr lang="cs-CZ" sz="2000" u="sng" dirty="0" smtClean="0"/>
              <a:t>dobré praxe (40 obcí a měst)</a:t>
            </a:r>
          </a:p>
          <a:p>
            <a:pPr marL="0" indent="0">
              <a:buNone/>
            </a:pPr>
            <a:r>
              <a:rPr lang="cs-CZ" sz="2000" dirty="0"/>
              <a:t>http://arnika.org/kauzy-odpady</a:t>
            </a:r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u="sng" dirty="0" smtClean="0"/>
              <a:t>Příručky pro obce</a:t>
            </a:r>
          </a:p>
          <a:p>
            <a:pPr marL="0" indent="0">
              <a:buNone/>
            </a:pPr>
            <a:r>
              <a:rPr lang="cs-CZ" sz="2000" dirty="0"/>
              <a:t>http://arnika.org/odpady#publikace</a:t>
            </a:r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u="sng" dirty="0" smtClean="0"/>
              <a:t>Indikátory </a:t>
            </a:r>
            <a:r>
              <a:rPr lang="cs-CZ" sz="2000" u="sng" dirty="0" smtClean="0"/>
              <a:t>OH </a:t>
            </a:r>
            <a:r>
              <a:rPr lang="cs-CZ" sz="2000" u="sng" dirty="0" smtClean="0"/>
              <a:t>obcí</a:t>
            </a:r>
            <a:endParaRPr lang="cs-CZ" sz="2000" u="sng" dirty="0" smtClean="0"/>
          </a:p>
          <a:p>
            <a:pPr marL="0" indent="0">
              <a:buNone/>
            </a:pPr>
            <a:r>
              <a:rPr lang="cs-CZ" sz="2000" dirty="0"/>
              <a:t>http://</a:t>
            </a:r>
            <a:r>
              <a:rPr lang="cs-CZ" sz="2000" dirty="0" smtClean="0"/>
              <a:t>arnika.org/indikatory-oh-obci </a:t>
            </a:r>
            <a:endParaRPr lang="cs-CZ" sz="2000" dirty="0" smtClean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u="sng" dirty="0" smtClean="0"/>
              <a:t>Videa pro obce</a:t>
            </a:r>
          </a:p>
          <a:p>
            <a:pPr marL="0" indent="0">
              <a:buNone/>
            </a:pPr>
            <a:r>
              <a:rPr lang="cs-CZ" sz="2000" dirty="0"/>
              <a:t>http://arnika.org/odpady#video</a:t>
            </a:r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2354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6560</TotalTime>
  <Words>384</Words>
  <Application>Microsoft Office PowerPoint</Application>
  <PresentationFormat>Předvádění na obrazovce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Arkýř</vt:lpstr>
      <vt:lpstr>Prezentace aplikace PowerPoint</vt:lpstr>
      <vt:lpstr>Vývoj nakládání s komunálními odpady v EU a ČR</vt:lpstr>
      <vt:lpstr>Vysoká produkce SKO v ČR oproti jiným zemím</vt:lpstr>
      <vt:lpstr>Velké rozdíly mezi jednotlivými sídly</vt:lpstr>
      <vt:lpstr>Produkce směsného odpadu v ORP Slaný závislosti na způsobu platby za odpady </vt:lpstr>
      <vt:lpstr>Odpadový Oskar  </vt:lpstr>
      <vt:lpstr>Finanční motivace obyvatel</vt:lpstr>
      <vt:lpstr>Finanční motivace obyvatel</vt:lpstr>
      <vt:lpstr>Finanční motivace obyvatel</vt:lpstr>
      <vt:lpstr>Finanční motivace obcí</vt:lpstr>
      <vt:lpstr>Další informace na webu Arniky</vt:lpstr>
    </vt:vector>
  </TitlesOfParts>
  <Company>Arnika - program Toxické látky a odpady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Milan Havel</dc:creator>
  <cp:lastModifiedBy>Milan Havel</cp:lastModifiedBy>
  <cp:revision>344</cp:revision>
  <dcterms:created xsi:type="dcterms:W3CDTF">2007-04-17T10:50:04Z</dcterms:created>
  <dcterms:modified xsi:type="dcterms:W3CDTF">2018-03-05T12:21:13Z</dcterms:modified>
</cp:coreProperties>
</file>